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8"/>
  </p:notesMasterIdLst>
  <p:handoutMasterIdLst>
    <p:handoutMasterId r:id="rId19"/>
  </p:handoutMasterIdLst>
  <p:sldIdLst>
    <p:sldId id="350" r:id="rId2"/>
    <p:sldId id="360" r:id="rId3"/>
    <p:sldId id="346" r:id="rId4"/>
    <p:sldId id="361" r:id="rId5"/>
    <p:sldId id="362" r:id="rId6"/>
    <p:sldId id="363" r:id="rId7"/>
    <p:sldId id="364" r:id="rId8"/>
    <p:sldId id="365" r:id="rId9"/>
    <p:sldId id="368" r:id="rId10"/>
    <p:sldId id="367" r:id="rId11"/>
    <p:sldId id="366" r:id="rId12"/>
    <p:sldId id="369" r:id="rId13"/>
    <p:sldId id="370" r:id="rId14"/>
    <p:sldId id="371" r:id="rId15"/>
    <p:sldId id="372" r:id="rId16"/>
    <p:sldId id="355" r:id="rId17"/>
  </p:sldIdLst>
  <p:sldSz cx="9144000" cy="6858000" type="screen4x3"/>
  <p:notesSz cx="9928225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pos="567">
          <p15:clr>
            <a:srgbClr val="A4A3A4"/>
          </p15:clr>
        </p15:guide>
        <p15:guide id="9" pos="204">
          <p15:clr>
            <a:srgbClr val="A4A3A4"/>
          </p15:clr>
        </p15:guide>
        <p15:guide id="10" pos="5511">
          <p15:clr>
            <a:srgbClr val="A4A3A4"/>
          </p15:clr>
        </p15:guide>
        <p15:guide id="11" pos="4241">
          <p15:clr>
            <a:srgbClr val="A4A3A4"/>
          </p15:clr>
        </p15:guide>
        <p15:guide id="12" pos="4468">
          <p15:clr>
            <a:srgbClr val="A4A3A4"/>
          </p15:clr>
        </p15:guide>
        <p15:guide id="13" pos="793">
          <p15:clr>
            <a:srgbClr val="A4A3A4"/>
          </p15:clr>
        </p15:guide>
        <p15:guide id="14" pos="2154">
          <p15:clr>
            <a:srgbClr val="A4A3A4"/>
          </p15:clr>
        </p15:guide>
        <p15:guide id="15" pos="1791">
          <p15:clr>
            <a:srgbClr val="A4A3A4"/>
          </p15:clr>
        </p15:guide>
        <p15:guide id="1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4D4D4D"/>
    <a:srgbClr val="FF9900"/>
    <a:srgbClr val="FEEBD2"/>
    <a:srgbClr val="003366"/>
    <a:srgbClr val="339933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06" autoAdjust="0"/>
  </p:normalViewPr>
  <p:slideViewPr>
    <p:cSldViewPr showGuides="1">
      <p:cViewPr varScale="1">
        <p:scale>
          <a:sx n="114" d="100"/>
          <a:sy n="114" d="100"/>
        </p:scale>
        <p:origin x="1560" y="114"/>
      </p:cViewPr>
      <p:guideLst>
        <p:guide orient="horz" pos="1480"/>
        <p:guide orient="horz" pos="799"/>
        <p:guide orient="horz" pos="436"/>
        <p:guide orient="horz" pos="2432"/>
        <p:guide orient="horz" pos="3748"/>
        <p:guide orient="horz" pos="1026"/>
        <p:guide orient="horz" pos="3521"/>
        <p:guide pos="567"/>
        <p:guide pos="204"/>
        <p:guide pos="5511"/>
        <p:guide pos="4241"/>
        <p:guide pos="4468"/>
        <p:guide pos="793"/>
        <p:guide pos="2154"/>
        <p:guide pos="1791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40" d="100"/>
          <a:sy n="140" d="100"/>
        </p:scale>
        <p:origin x="-1812" y="-10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t" anchorCtr="0" compatLnSpc="1">
            <a:prstTxWarp prst="textNoShape">
              <a:avLst/>
            </a:prstTxWarp>
          </a:bodyPr>
          <a:lstStyle>
            <a:lvl1pPr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43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t" anchorCtr="0" compatLnSpc="1">
            <a:prstTxWarp prst="textNoShape">
              <a:avLst/>
            </a:prstTxWarp>
          </a:bodyPr>
          <a:lstStyle>
            <a:lvl1pPr algn="r"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117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b" anchorCtr="0" compatLnSpc="1">
            <a:prstTxWarp prst="textNoShape">
              <a:avLst/>
            </a:prstTxWarp>
          </a:bodyPr>
          <a:lstStyle>
            <a:lvl1pPr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43" y="6457117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46" tIns="47323" rIns="94646" bIns="47323" numCol="1" anchor="b" anchorCtr="0" compatLnSpc="1">
            <a:prstTxWarp prst="textNoShape">
              <a:avLst/>
            </a:prstTxWarp>
          </a:bodyPr>
          <a:lstStyle>
            <a:lvl1pPr algn="r" defTabSz="9467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389E56-B004-46F7-9459-1425C9ED3C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20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defTabSz="915067">
              <a:defRPr sz="1200">
                <a:latin typeface="Times New Roman" pitchFamily="18" charset="0"/>
              </a:defRPr>
            </a:lvl1pPr>
          </a:lstStyle>
          <a:p>
            <a:pPr algn="l" rtl="0"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29" y="1"/>
            <a:ext cx="4303682" cy="34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r" defTabSz="915067">
              <a:defRPr sz="1200">
                <a:latin typeface="Times New Roman" pitchFamily="18" charset="0"/>
              </a:defRPr>
            </a:lvl1pPr>
          </a:lstStyle>
          <a:p>
            <a:pPr algn="l" rtl="0"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61" y="3228559"/>
            <a:ext cx="7943306" cy="305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 algn="l" rtl="0"/>
            <a:r>
              <a:rPr lang="en-GB" b="0" i="0" u="none" baseline="0"/>
              <a:t>Click to edit Master text styles</a:t>
            </a:r>
          </a:p>
          <a:p>
            <a:pPr lvl="1" algn="l" rtl="0"/>
            <a:r>
              <a:rPr lang="en-GB" b="0" i="0" u="none" baseline="0"/>
              <a:t>Second level</a:t>
            </a:r>
          </a:p>
          <a:p>
            <a:pPr lvl="2" algn="l" rtl="0"/>
            <a:r>
              <a:rPr lang="en-GB" b="0" i="0" u="none" baseline="0"/>
              <a:t>Third level</a:t>
            </a:r>
          </a:p>
          <a:p>
            <a:pPr lvl="3" algn="l" rtl="0"/>
            <a:r>
              <a:rPr lang="en-GB" b="0" i="0" u="none" baseline="0"/>
              <a:t>Fourth level</a:t>
            </a:r>
          </a:p>
          <a:p>
            <a:pPr lvl="4" algn="l" rtl="0"/>
            <a:r>
              <a:rPr lang="en-GB" b="0" i="0" u="none" baseline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117"/>
            <a:ext cx="4303682" cy="3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b" anchorCtr="0" compatLnSpc="1">
            <a:prstTxWarp prst="textNoShape">
              <a:avLst/>
            </a:prstTxWarp>
          </a:bodyPr>
          <a:lstStyle>
            <a:lvl1pPr defTabSz="915067">
              <a:defRPr sz="1200">
                <a:latin typeface="Times New Roman" pitchFamily="18" charset="0"/>
              </a:defRPr>
            </a:lvl1pPr>
          </a:lstStyle>
          <a:p>
            <a:pPr algn="l" rtl="0"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29" y="6457117"/>
            <a:ext cx="4303682" cy="3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b" anchorCtr="0" compatLnSpc="1">
            <a:prstTxWarp prst="textNoShape">
              <a:avLst/>
            </a:prstTxWarp>
          </a:bodyPr>
          <a:lstStyle>
            <a:lvl1pPr algn="r" defTabSz="915067">
              <a:defRPr sz="1200">
                <a:latin typeface="Times New Roman" pitchFamily="18" charset="0"/>
              </a:defRPr>
            </a:lvl1pPr>
          </a:lstStyle>
          <a:p>
            <a:pPr algn="l" rtl="0">
              <a:defRPr/>
            </a:pPr>
            <a:fld id="{54380608-6676-4749-BFD4-FD75973E965B}" type="slidenum">
              <a:rPr/>
              <a:pPr algn="l" rtl="0"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09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54380608-6676-4749-BFD4-FD75973E965B}" type="slidenum">
              <a:rPr/>
              <a:pPr algn="l" rtl="0"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54380608-6676-4749-BFD4-FD75973E965B}" type="slidenum">
              <a:rPr/>
              <a:pPr algn="l" rtl="0"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6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900113" y="1773238"/>
            <a:ext cx="7848600" cy="576262"/>
          </a:xfrm>
          <a:prstGeom prst="rect">
            <a:avLst/>
          </a:prstGeom>
        </p:spPr>
        <p:txBody>
          <a:bodyPr lIns="0" rIns="0" bIns="108000" anchor="b" anchorCtr="0"/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 algn="l" rtl="0"/>
            <a:r>
              <a:rPr lang="de-DE" b="1" i="0" u="none" baseline="0"/>
              <a:t>Formatvorlagen des Textmasters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349500"/>
            <a:ext cx="9144000" cy="324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707904" y="5589589"/>
            <a:ext cx="5040809" cy="863600"/>
          </a:xfrm>
          <a:prstGeom prst="rect">
            <a:avLst/>
          </a:prstGeom>
        </p:spPr>
        <p:txBody>
          <a:bodyPr tIns="252000"/>
          <a:lstStyle>
            <a:lvl1pPr marL="0" indent="0" algn="r">
              <a:buNone/>
              <a:defRPr sz="2000"/>
            </a:lvl1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00" y="187200"/>
            <a:ext cx="2947575" cy="11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3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1268414"/>
            <a:ext cx="9144000" cy="2592386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49" y="1268414"/>
            <a:ext cx="8424863" cy="259238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895200"/>
            <a:ext cx="9156700" cy="20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6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  <a:p>
            <a:pPr lvl="3" algn="l" rtl="0"/>
            <a:r>
              <a:rPr lang="de-DE" b="0" i="0" u="none" baseline="0"/>
              <a:t>Vierte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6300788" y="2840400"/>
            <a:ext cx="2843212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6300788" y="2840400"/>
            <a:ext cx="2843213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300788" y="44028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2843213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  <a:p>
            <a:pPr lvl="3" algn="l" rtl="0"/>
            <a:r>
              <a:rPr lang="de-DE" b="0" i="0" u="none" baseline="0"/>
              <a:t>Vierte Ebene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2844000"/>
            <a:ext cx="2843213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4000"/>
            <a:ext cx="2843213" cy="153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0" y="44136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iebiger Inhalt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1268413"/>
            <a:ext cx="8424863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  <a:p>
            <a:pPr lvl="3" algn="l" rtl="0"/>
            <a:r>
              <a:rPr lang="de-DE" b="0" i="0" u="none" baseline="0"/>
              <a:t>Vierte Ebene</a:t>
            </a:r>
          </a:p>
          <a:p>
            <a:pPr lvl="4" algn="l" rtl="0"/>
            <a:r>
              <a:rPr lang="de-DE" b="0" i="0" u="none" baseline="0"/>
              <a:t>Fünfte Ebene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liebiger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885825" y="1268413"/>
            <a:ext cx="7862888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1628775"/>
            <a:ext cx="8424863" cy="3960813"/>
          </a:xfrm>
          <a:prstGeom prst="rect">
            <a:avLst/>
          </a:prstGeom>
        </p:spPr>
        <p:txBody>
          <a:bodyPr lIns="216000" t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  <a:p>
            <a:pPr lvl="3" algn="l" rtl="0"/>
            <a:r>
              <a:rPr lang="de-DE" b="0" i="0" u="none" baseline="0"/>
              <a:t>Vierte Ebene</a:t>
            </a:r>
          </a:p>
          <a:p>
            <a:pPr lvl="4" algn="l" rtl="0"/>
            <a:r>
              <a:rPr lang="de-DE" b="0" i="0" u="none" baseline="0"/>
              <a:t>Fünfte Ebene</a:t>
            </a:r>
            <a:endParaRPr lang="en-GB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23850" y="5589588"/>
            <a:ext cx="7862888" cy="360362"/>
          </a:xfrm>
          <a:prstGeom prst="rect">
            <a:avLst/>
          </a:prstGeom>
        </p:spPr>
        <p:txBody>
          <a:bodyPr lIns="90000" tIns="46800" anchor="b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3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1260000"/>
            <a:ext cx="9144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6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288000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5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0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288000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0" y="3625200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300788" y="3625200"/>
            <a:ext cx="2843212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47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0" y="1268413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3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2880000" y="3625200"/>
            <a:ext cx="626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unddesig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268413"/>
            <a:ext cx="8424863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  <a:p>
            <a:pPr lvl="3" algn="l" rtl="0"/>
            <a:r>
              <a:rPr lang="de-DE" b="0" i="0" u="none" baseline="0"/>
              <a:t>Vierte Ebene</a:t>
            </a:r>
          </a:p>
          <a:p>
            <a:pPr lvl="4" algn="l" rtl="0"/>
            <a:r>
              <a:rPr lang="de-DE" b="0" i="0" u="none" baseline="0"/>
              <a:t>Fünfte Ebene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9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1268412"/>
            <a:ext cx="6264000" cy="2322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323575" y="1268412"/>
            <a:ext cx="5940425" cy="2321999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300787" y="1268412"/>
            <a:ext cx="2843213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3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3060000" y="1268412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-1" y="1268413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6120000" y="1268413"/>
            <a:ext cx="302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0" y="3625200"/>
            <a:ext cx="9144000" cy="232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84D35198-83BD-4EE2-9365-F2FE7479717F}" type="slidenum">
              <a:r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1" y="1628775"/>
            <a:ext cx="2808000" cy="39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2843213" y="1628775"/>
            <a:ext cx="6300787" cy="3960813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43214" y="1628775"/>
            <a:ext cx="5905500" cy="3960813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1628775"/>
            <a:ext cx="6300788" cy="3960813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DDDDDD"/>
              </a:solidFill>
              <a:effectLst/>
              <a:latin typeface="Arial" charset="0"/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336000" y="1628775"/>
            <a:ext cx="2808000" cy="3960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323850" y="1638300"/>
            <a:ext cx="5976342" cy="3960813"/>
          </a:xfrm>
          <a:prstGeom prst="rect">
            <a:avLst/>
          </a:prstGeom>
        </p:spPr>
        <p:txBody>
          <a:bodyPr lIns="216000" r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4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85825" y="1268413"/>
            <a:ext cx="4765675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732588" y="177120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900113" y="1772816"/>
            <a:ext cx="5400675" cy="1368152"/>
          </a:xfrm>
          <a:prstGeom prst="rect">
            <a:avLst/>
          </a:prstGeom>
        </p:spPr>
        <p:txBody>
          <a:bodyPr lIns="216000" tIns="216000" rIns="216000" b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8136000" y="1772816"/>
            <a:ext cx="1008000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cxnSp>
        <p:nvCxnSpPr>
          <p:cNvPr id="23" name="Gerade Verbindung 22"/>
          <p:cNvCxnSpPr/>
          <p:nvPr userDrawn="1"/>
        </p:nvCxnSpPr>
        <p:spPr bwMode="auto">
          <a:xfrm>
            <a:off x="900113" y="2205750"/>
            <a:ext cx="0" cy="417600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900113" y="3140968"/>
            <a:ext cx="5400675" cy="1440830"/>
          </a:xfrm>
          <a:prstGeom prst="rect">
            <a:avLst/>
          </a:prstGeom>
        </p:spPr>
        <p:txBody>
          <a:bodyPr lIns="216000" tIns="216000" rIns="216000" b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</p:txBody>
      </p:sp>
      <p:sp>
        <p:nvSpPr>
          <p:cNvPr id="1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6732392" y="316905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6732588" y="3175200"/>
            <a:ext cx="1367804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8" name="Rechteck 37"/>
          <p:cNvSpPr/>
          <p:nvPr userDrawn="1"/>
        </p:nvSpPr>
        <p:spPr bwMode="auto">
          <a:xfrm>
            <a:off x="8136000" y="4581950"/>
            <a:ext cx="1008000" cy="1368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6732588" y="4582800"/>
            <a:ext cx="1368000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33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895003" y="4593630"/>
            <a:ext cx="5400675" cy="1368152"/>
          </a:xfrm>
          <a:prstGeom prst="rect">
            <a:avLst/>
          </a:prstGeom>
        </p:spPr>
        <p:txBody>
          <a:bodyPr lIns="216000" tIns="216000" rIns="216000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 algn="r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chemeClr val="bg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4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0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algn="l" rtl="0"/>
            <a:r>
              <a:rPr lang="de-DE" b="0" i="0" u="none" baseline="0"/>
              <a:t>Titelmasterformat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94564" y="1260475"/>
            <a:ext cx="4154149" cy="4681537"/>
          </a:xfrm>
          <a:prstGeom prst="rect">
            <a:avLst/>
          </a:prstGeom>
        </p:spPr>
        <p:txBody>
          <a:bodyPr lIns="216000" tIns="216000" rIns="0" anchor="t" anchorCtr="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  <a:p>
            <a:pPr lvl="3" algn="l" rtl="0"/>
            <a:r>
              <a:rPr lang="de-DE" b="0" i="0" u="none" baseline="0"/>
              <a:t>Vierte Ebene</a:t>
            </a:r>
          </a:p>
          <a:p>
            <a:pPr lvl="4" algn="l" rtl="0"/>
            <a:r>
              <a:rPr lang="de-DE" b="0" i="0" u="none" baseline="0"/>
              <a:t>Fünfte Ebene</a:t>
            </a:r>
            <a:endParaRPr lang="en-GB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1268412"/>
            <a:ext cx="4554000" cy="4681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6800" rIns="216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23850" y="1268413"/>
            <a:ext cx="4230688" cy="4681537"/>
          </a:xfrm>
          <a:prstGeom prst="rect">
            <a:avLst/>
          </a:prstGeom>
        </p:spPr>
        <p:txBody>
          <a:bodyPr lIns="216000" tIns="216000" rIns="216000" anchor="t" anchorCtr="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  <a:p>
            <a:pPr lvl="3" algn="l" rtl="0"/>
            <a:r>
              <a:rPr lang="de-DE" b="0" i="0" u="none" baseline="0"/>
              <a:t>Vierte Ebene</a:t>
            </a:r>
          </a:p>
          <a:p>
            <a:pPr lvl="4" algn="l" rtl="0"/>
            <a:r>
              <a:rPr lang="de-DE" b="0" i="0" u="none" baseline="0"/>
              <a:t>Fünfte Ebene</a:t>
            </a:r>
            <a:endParaRPr lang="en-GB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4590000" y="1268413"/>
            <a:ext cx="4554000" cy="4681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76000" y="6444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80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ild rechts + gra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0" y="1268413"/>
            <a:ext cx="885825" cy="36036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885825" y="1268413"/>
            <a:ext cx="4765675" cy="36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628774"/>
            <a:ext cx="2843213" cy="219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628775"/>
            <a:ext cx="5976938" cy="3960813"/>
          </a:xfrm>
          <a:prstGeom prst="rect">
            <a:avLst/>
          </a:prstGeom>
        </p:spPr>
        <p:txBody>
          <a:bodyPr lIns="216000" tIns="216000" rIns="216000" anchor="ctr" anchorCtr="0">
            <a:normAutofit/>
          </a:bodyPr>
          <a:lstStyle>
            <a:lvl1pPr algn="l">
              <a:spcBef>
                <a:spcPts val="600"/>
              </a:spcBef>
              <a:spcAft>
                <a:spcPts val="600"/>
              </a:spcAft>
              <a:defRPr sz="2000"/>
            </a:lvl1pPr>
            <a:lvl2pPr algn="l">
              <a:spcBef>
                <a:spcPts val="600"/>
              </a:spcBef>
              <a:spcAft>
                <a:spcPts val="600"/>
              </a:spcAft>
              <a:defRPr sz="1800"/>
            </a:lvl2pPr>
            <a:lvl3pPr algn="l">
              <a:spcBef>
                <a:spcPts val="600"/>
              </a:spcBef>
              <a:spcAft>
                <a:spcPts val="600"/>
              </a:spcAft>
              <a:defRPr sz="1600"/>
            </a:lvl3pPr>
            <a:lvl4pPr algn="l"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  <a:p>
            <a:pPr lvl="3" algn="l" rtl="0"/>
            <a:r>
              <a:rPr lang="de-DE" b="0" i="0" u="none" baseline="0"/>
              <a:t>Vierte Ebene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6300788" y="3860800"/>
            <a:ext cx="2843212" cy="172878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link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2843213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  <a:p>
            <a:pPr lvl="3" algn="l" rtl="0"/>
            <a:r>
              <a:rPr lang="de-DE" b="0" i="0" u="none" baseline="0"/>
              <a:t>Vierte Ebene</a:t>
            </a: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2880000" y="1268413"/>
            <a:ext cx="6264000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 userDrawn="1"/>
        </p:nvSpPr>
        <p:spPr bwMode="auto">
          <a:xfrm>
            <a:off x="0" y="2840400"/>
            <a:ext cx="2843213" cy="15372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0581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0" y="44136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 recht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176164"/>
            <a:ext cx="6477000" cy="506461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2200" i="1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de-DE" b="0" i="1" u="none" baseline="0"/>
              <a:t>Titelmasterformat durch Klicken bearbeiten</a:t>
            </a:r>
            <a:endParaRPr lang="en-GB" dirty="0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0" y="1268412"/>
            <a:ext cx="6264000" cy="468153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323850" y="1268413"/>
            <a:ext cx="5905500" cy="4681537"/>
          </a:xfrm>
          <a:prstGeom prst="rect">
            <a:avLst/>
          </a:prstGeom>
        </p:spPr>
        <p:txBody>
          <a:bodyPr lIns="216000" anchor="ctr" anchorCtr="0"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defRPr sz="1400"/>
            </a:lvl4pPr>
          </a:lstStyle>
          <a:p>
            <a:pPr lvl="0" algn="l" rtl="0"/>
            <a:r>
              <a:rPr lang="de-DE" b="0" i="0" u="none" baseline="0"/>
              <a:t>Formatvorlagen des Textmasters bearbeiten</a:t>
            </a:r>
          </a:p>
          <a:p>
            <a:pPr lvl="1" algn="l" rtl="0"/>
            <a:r>
              <a:rPr lang="de-DE" b="0" i="0" u="none" baseline="0"/>
              <a:t>Zweite Ebene</a:t>
            </a:r>
          </a:p>
          <a:p>
            <a:pPr lvl="2" algn="l" rtl="0"/>
            <a:r>
              <a:rPr lang="de-DE" b="0" i="0" u="none" baseline="0"/>
              <a:t>Dritte Ebene</a:t>
            </a:r>
          </a:p>
          <a:p>
            <a:pPr lvl="3" algn="l" rtl="0"/>
            <a:r>
              <a:rPr lang="de-DE" b="0" i="0" u="none" baseline="0"/>
              <a:t>Vierte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6300788" y="1268413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6300787" y="28404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6300788" y="2840400"/>
            <a:ext cx="2843212" cy="151216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6300788" y="4402800"/>
            <a:ext cx="2843213" cy="153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 rtl="0"/>
            <a:r>
              <a:rPr lang="de-DE" b="0" i="0" u="none" baseline="0"/>
              <a:t>Bild durch Klicken auf Symbol hinzufügen</a:t>
            </a:r>
            <a:endParaRPr lang="en-GB" dirty="0"/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324000" y="176400"/>
            <a:ext cx="6476400" cy="50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algn="l" rtl="0"/>
            <a:r>
              <a:rPr lang="de-DE" b="0" i="0" u="none" baseline="0"/>
              <a:t>Titelmasterformat durch Klicken bearbeiten</a:t>
            </a:r>
            <a:endParaRPr lang="en-GB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55588" y="682625"/>
            <a:ext cx="6477000" cy="9525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255588" y="6381750"/>
            <a:ext cx="8493125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rtl="0">
              <a:defRPr/>
            </a:pPr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25438" y="6444000"/>
            <a:ext cx="1080000" cy="3600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en-GB" b="0" i="0" u="none" baseline="0"/>
              <a:t>26 July 2015</a:t>
            </a:r>
            <a:endParaRPr lang="en-GB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476000" y="6444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en-GB" b="0" i="0" u="none" baseline="0"/>
              <a:t>Centre for Template Studies 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08713" y="6444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algn="l" rtl="0"/>
            <a:fld id="{78742581-81B1-425F-B25E-3CD197136A05}" type="slidenum">
              <a:rPr/>
              <a:pPr algn="l" rtl="0"/>
              <a:t>‹Nr.›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24000"/>
            <a:ext cx="1965050" cy="75657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6" r:id="rId5"/>
    <p:sldLayoutId id="2147483761" r:id="rId6"/>
    <p:sldLayoutId id="2147483762" r:id="rId7"/>
    <p:sldLayoutId id="2147483745" r:id="rId8"/>
    <p:sldLayoutId id="2147483747" r:id="rId9"/>
    <p:sldLayoutId id="2147483744" r:id="rId10"/>
    <p:sldLayoutId id="2147483749" r:id="rId11"/>
    <p:sldLayoutId id="2147483748" r:id="rId12"/>
    <p:sldLayoutId id="2147483750" r:id="rId13"/>
    <p:sldLayoutId id="2147483752" r:id="rId14"/>
    <p:sldLayoutId id="2147483751" r:id="rId15"/>
    <p:sldLayoutId id="2147483753" r:id="rId16"/>
    <p:sldLayoutId id="2147483760" r:id="rId17"/>
    <p:sldLayoutId id="2147483754" r:id="rId18"/>
    <p:sldLayoutId id="2147483759" r:id="rId19"/>
    <p:sldLayoutId id="2147483756" r:id="rId20"/>
    <p:sldLayoutId id="2147483755" r:id="rId21"/>
  </p:sldLayoutIdLst>
  <p:hf hdr="0"/>
  <p:txStyles>
    <p:titleStyle>
      <a:lvl1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200" b="1" i="1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2pPr>
      <a:lvl3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3pPr>
      <a:lvl4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4pPr>
      <a:lvl5pPr algn="l" rtl="0" eaLnBrk="1" fontAlgn="base" hangingPunct="1">
        <a:lnSpc>
          <a:spcPts val="1200"/>
        </a:lnSpc>
        <a:spcBef>
          <a:spcPct val="0"/>
        </a:spcBef>
        <a:spcAft>
          <a:spcPct val="0"/>
        </a:spcAft>
        <a:defRPr sz="2800" b="1">
          <a:solidFill>
            <a:srgbClr val="7F7F7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88D8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 rtl="0"/>
            <a:r>
              <a:rPr lang="en-GB" b="1" i="0" u="none" baseline="0" dirty="0"/>
              <a:t>Motivation – Ein Überblick in Dichotomien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 rtl="0"/>
            <a:r>
              <a:rPr lang="en-GB" b="0" i="0" u="none" baseline="0" dirty="0"/>
              <a:t>Prof. Dr. Detlef Urhahne</a:t>
            </a:r>
          </a:p>
          <a:p>
            <a:pPr algn="r" rtl="0"/>
            <a:r>
              <a:rPr lang="en-GB" b="0" i="0" u="none" baseline="0" dirty="0"/>
              <a:t>29.01.2021</a:t>
            </a:r>
            <a:endParaRPr lang="en-GB" dirty="0"/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17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5F200A-7B33-4A81-A40A-4742B6AA9F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C67BB8-8214-44CC-932D-56BD93B718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B42E74-C9D8-4074-B8C5-ECF1EA242B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10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3E066B-C723-4ECE-87A4-79998AFA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Fehlvorstellungen zur intrinsischen Motivation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AC89886-91FD-4849-9E9A-4EA060ACB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052737"/>
            <a:ext cx="799256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b="1" dirty="0"/>
              <a:t>Extrinsische Anreize gefährden die intrinsische Motivation</a:t>
            </a:r>
            <a:r>
              <a:rPr lang="de-DE" sz="1400" dirty="0"/>
              <a:t>.</a:t>
            </a:r>
          </a:p>
          <a:p>
            <a:pPr marL="0" indent="0">
              <a:buNone/>
            </a:pPr>
            <a:r>
              <a:rPr lang="de-DE" sz="1400" dirty="0"/>
              <a:t>Extrinsische Anreize vermindern die eigene Lust am Lernen nur dann, wenn sie gegenständlich, kontingent und erwartbar dargeboten werden (z.B. Geld für jede gute Note).</a:t>
            </a:r>
          </a:p>
          <a:p>
            <a:pPr marL="0" indent="0">
              <a:buNone/>
            </a:pPr>
            <a:r>
              <a:rPr lang="de-DE" sz="1400" dirty="0"/>
              <a:t>Extrinsische Anreize gefährden die eigene Lust am Lernen nicht, wenn sie unerwartet (z.B. überraschende Belohnung) oder verbal (z.B. Lob von der Lehrkraft) dargeboten werden.</a:t>
            </a:r>
          </a:p>
          <a:p>
            <a:pPr marL="0" indent="0">
              <a:buNone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2226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5F200A-7B33-4A81-A40A-4742B6AA9F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C67BB8-8214-44CC-932D-56BD93B718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B42E74-C9D8-4074-B8C5-ECF1EA242B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3E066B-C723-4ECE-87A4-79998AFA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Fehlvorstellungen zur intrinsischen Motivation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AC89886-91FD-4849-9E9A-4EA060ACB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052737"/>
            <a:ext cx="799256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b="1" dirty="0"/>
              <a:t>Lehrkräfte können die intrinsische Motivation der Schülerinnen und Schüler nicht verändern.</a:t>
            </a:r>
          </a:p>
          <a:p>
            <a:pPr marL="0" indent="0">
              <a:buNone/>
            </a:pPr>
            <a:r>
              <a:rPr lang="de-DE" sz="1400" dirty="0"/>
              <a:t>Nein! Lehrkräfte können Bedingungen schaffen, die intrinsisch motiviertes Lernen ermöglichen. </a:t>
            </a:r>
          </a:p>
          <a:p>
            <a:pPr marL="0" indent="0">
              <a:buNone/>
            </a:pPr>
            <a:r>
              <a:rPr lang="de-DE" sz="1400" dirty="0"/>
              <a:t>Schüler mitbestimmen lassen, Handlungsspielräume eröffnen, klare Rückmeldung von Erfolgen geben, Lernschwierigkeit an Kenntnisstand anpassen, Gruppenarbeit realisieren, gutes Lehrer-Schüler-Verhältnis etablieren etc.</a:t>
            </a:r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57273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F1CB9E6-2BBC-46C9-A908-31279F39A9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97066F-02E4-4152-B46F-B30176255D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DEBE29-EB27-4564-B579-9D0D2221BD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BD89915-812E-4217-921A-AC753074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Attributionen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82280-6856-4FE5-AC5E-41A87CFFE5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268413"/>
            <a:ext cx="8712646" cy="4681537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sz="1600" dirty="0"/>
          </a:p>
          <a:p>
            <a:r>
              <a:rPr lang="de-DE" sz="1600" dirty="0"/>
              <a:t>Attributionen sind Ursachenzuschreibungen von Handlungsergebnissen</a:t>
            </a:r>
          </a:p>
          <a:p>
            <a:endParaRPr lang="de-DE" sz="1600" dirty="0"/>
          </a:p>
          <a:p>
            <a:r>
              <a:rPr lang="de-DE" sz="1600" dirty="0"/>
              <a:t>Beispiel: „Warum bin ich durch die Klausur gefallen?“</a:t>
            </a:r>
          </a:p>
          <a:p>
            <a:pPr marL="400050" lvl="1" indent="0">
              <a:buNone/>
            </a:pPr>
            <a:r>
              <a:rPr lang="de-DE" sz="1600" dirty="0"/>
              <a:t>„Der Lehrer hat so schwierige Aufgaben gestellt.“</a:t>
            </a:r>
          </a:p>
          <a:p>
            <a:pPr marL="400050" lvl="1" indent="0">
              <a:buNone/>
            </a:pPr>
            <a:r>
              <a:rPr lang="de-DE" sz="1600" dirty="0"/>
              <a:t>„Ich habe mich zu wenig vorbereitet.“</a:t>
            </a:r>
          </a:p>
          <a:p>
            <a:pPr marL="400050" lvl="1" indent="0">
              <a:buNone/>
            </a:pPr>
            <a:r>
              <a:rPr lang="de-DE" sz="1600" dirty="0"/>
              <a:t>„Ich hatte einfach nur Pech.“</a:t>
            </a:r>
          </a:p>
          <a:p>
            <a:pPr marL="400050" lvl="1" indent="0">
              <a:buNone/>
            </a:pPr>
            <a:r>
              <a:rPr lang="de-DE" sz="1600" dirty="0"/>
              <a:t>„Für dieses Fach bin ich ehedem zu blöd.“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4ED221-5C24-4A8F-AA75-2ADBDF71F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55" r="5857" b="27600"/>
          <a:stretch/>
        </p:blipFill>
        <p:spPr>
          <a:xfrm>
            <a:off x="6787685" y="3068960"/>
            <a:ext cx="1512168" cy="19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2EFB04-4FDD-4AA4-A0C4-8DF21A53F1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1A92C0-B86B-4271-B79C-37F0C3436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DA5FC7-B621-44FB-8ACD-CBAD0DC466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13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A7F55D-BF87-4968-A437-968F2A0C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Internale vs. externale Attributionen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E99ACA0-10F2-4DB9-9917-5C0297869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1400" b="1" dirty="0"/>
              <a:t>Internal</a:t>
            </a:r>
          </a:p>
          <a:p>
            <a:pPr marL="0" indent="0">
              <a:buNone/>
            </a:pPr>
            <a:r>
              <a:rPr lang="de-DE" sz="1400" dirty="0"/>
              <a:t>Eigene Fähigkeit: „Für dieses Fach bin ich ehedem zu blöd.“</a:t>
            </a:r>
          </a:p>
          <a:p>
            <a:pPr marL="0" indent="0">
              <a:buNone/>
            </a:pPr>
            <a:r>
              <a:rPr lang="de-DE" sz="1400" dirty="0"/>
              <a:t>Eigene Anstrengung: „Ich habe mich zu wenig vorbereitet.“</a:t>
            </a:r>
          </a:p>
          <a:p>
            <a:pPr marL="0" indent="0">
              <a:buNone/>
            </a:pPr>
            <a:endParaRPr lang="de-DE" sz="1400" dirty="0"/>
          </a:p>
          <a:p>
            <a:r>
              <a:rPr lang="de-DE" sz="1400" b="1" dirty="0"/>
              <a:t>External</a:t>
            </a:r>
          </a:p>
          <a:p>
            <a:pPr marL="0" indent="0">
              <a:buNone/>
            </a:pPr>
            <a:r>
              <a:rPr lang="de-DE" sz="1400" dirty="0"/>
              <a:t>Schwierigkeit der Aufgabe: „Der Lehrer hat so schwierige Aufgaben gestellt.“</a:t>
            </a:r>
          </a:p>
          <a:p>
            <a:pPr marL="0" indent="0">
              <a:buNone/>
            </a:pPr>
            <a:r>
              <a:rPr lang="de-DE" sz="1400" dirty="0"/>
              <a:t>Zufall: „Ich hatte einfach nur Pech.“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Externale Ursachenzuschreibungen schützen den Selbstwert der Person, aber fördern die eigene Lernbereitschaft nicht.</a:t>
            </a:r>
          </a:p>
          <a:p>
            <a:pPr marL="0" indent="0">
              <a:buNone/>
            </a:pPr>
            <a:r>
              <a:rPr lang="de-DE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78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2EFB04-4FDD-4AA4-A0C4-8DF21A53F1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1A92C0-B86B-4271-B79C-37F0C3436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DA5FC7-B621-44FB-8ACD-CBAD0DC466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14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A7F55D-BF87-4968-A437-968F2A0C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Variable vs. stabile Attributionen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E99ACA0-10F2-4DB9-9917-5C0297869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1400" b="1" dirty="0"/>
              <a:t>Variabel</a:t>
            </a:r>
          </a:p>
          <a:p>
            <a:pPr marL="0" indent="0">
              <a:buNone/>
            </a:pPr>
            <a:r>
              <a:rPr lang="de-DE" sz="1400" dirty="0"/>
              <a:t>Eigene Anstrengung: „Ich habe mich zu wenig vorbereitet.“</a:t>
            </a:r>
          </a:p>
          <a:p>
            <a:pPr marL="0" indent="0">
              <a:buNone/>
            </a:pPr>
            <a:r>
              <a:rPr lang="de-DE" sz="1400" dirty="0"/>
              <a:t>Zufall: „Ich hatte einfach nur Pech.“</a:t>
            </a:r>
          </a:p>
          <a:p>
            <a:pPr marL="0" indent="0">
              <a:buNone/>
            </a:pPr>
            <a:endParaRPr lang="de-DE" sz="1400" dirty="0"/>
          </a:p>
          <a:p>
            <a:r>
              <a:rPr lang="de-DE" sz="1400" b="1" dirty="0"/>
              <a:t>Stabil</a:t>
            </a:r>
          </a:p>
          <a:p>
            <a:pPr marL="0" indent="0">
              <a:buNone/>
            </a:pPr>
            <a:r>
              <a:rPr lang="de-DE" sz="1400" dirty="0"/>
              <a:t>Eigene Fähigkeit: „Für dieses Fach bin ich ehedem zu blöd.“</a:t>
            </a:r>
          </a:p>
          <a:p>
            <a:pPr marL="0" indent="0">
              <a:buNone/>
            </a:pPr>
            <a:r>
              <a:rPr lang="de-DE" sz="1400" dirty="0"/>
              <a:t>Schwierigkeit der Aufgabe: „Der Lehrer hat so schwierige Aufgaben gestellt.“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Variable Ursachenzuschreibungen fördern die eigene Lernbereitschaft besser als stabile Ursachenzuschreibungen.</a:t>
            </a:r>
          </a:p>
          <a:p>
            <a:pPr marL="0" indent="0">
              <a:buNone/>
            </a:pPr>
            <a:r>
              <a:rPr lang="de-DE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22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E2C559D-B474-4D99-AE99-622C08517E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B28E6D-8308-4AB9-A951-6E6D417718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0415EA-2E61-4F42-9301-AD0867BF41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15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652DD5-B14F-4F53-8D3F-62542D5F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FB6154-F106-4BD2-B5E2-ABB51DE21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1400" dirty="0"/>
              <a:t>Es gibt verschiedene Arten von Motivation.</a:t>
            </a:r>
          </a:p>
          <a:p>
            <a:endParaRPr lang="de-DE" sz="1400" dirty="0"/>
          </a:p>
          <a:p>
            <a:r>
              <a:rPr lang="de-DE" sz="1400" dirty="0"/>
              <a:t>Vor einer Handlung: Annäherungs-/Vermeidungsmotivation, Lern-/Leistungsziele</a:t>
            </a:r>
          </a:p>
          <a:p>
            <a:r>
              <a:rPr lang="de-DE" sz="1400" dirty="0"/>
              <a:t>Während einer Handlung: intrinsische Motivation</a:t>
            </a:r>
          </a:p>
          <a:p>
            <a:r>
              <a:rPr lang="de-DE" sz="1400" dirty="0"/>
              <a:t>Nach einer Handlung: Attributionen</a:t>
            </a:r>
          </a:p>
          <a:p>
            <a:endParaRPr lang="de-DE" sz="1400" dirty="0"/>
          </a:p>
          <a:p>
            <a:r>
              <a:rPr lang="de-DE" sz="1400" dirty="0"/>
              <a:t>Lehrkräfte können mit ihren Handlungen auf die Motivation der Schülerinnen und Schüler einwirken, um sie in die richtigen Bahnen zu lenken.</a:t>
            </a:r>
          </a:p>
        </p:txBody>
      </p:sp>
    </p:spTree>
    <p:extLst>
      <p:ext uri="{BB962C8B-B14F-4D97-AF65-F5344CB8AC3E}">
        <p14:creationId xmlns:p14="http://schemas.microsoft.com/office/powerpoint/2010/main" val="78077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GB" dirty="0"/>
              <a:t>Bitte fragen Sie gerne nach!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78742581-81B1-425F-B25E-3CD197136A05}" type="slidenum">
              <a:rPr/>
              <a:pPr algn="r" rtl="0"/>
              <a:t>16</a:t>
            </a:fld>
            <a:endParaRPr lang="en-GB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"/>
          <a:stretch/>
        </p:blipFill>
        <p:spPr/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29BCCEB-4AAD-429D-8D39-31115316762E}"/>
              </a:ext>
            </a:extLst>
          </p:cNvPr>
          <p:cNvSpPr txBox="1"/>
          <p:nvPr/>
        </p:nvSpPr>
        <p:spPr>
          <a:xfrm>
            <a:off x="3557484" y="4945505"/>
            <a:ext cx="3591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Herzlichen Dank für Ihre </a:t>
            </a:r>
          </a:p>
          <a:p>
            <a:pPr algn="ctr"/>
            <a:r>
              <a:rPr lang="de-DE" dirty="0"/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78988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/>
              <a:t>Überblick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endParaRPr lang="en-GB" b="0" i="0" u="none" baseline="0" dirty="0"/>
          </a:p>
          <a:p>
            <a:pPr algn="l" rtl="0">
              <a:defRPr/>
            </a:pPr>
            <a:endParaRPr lang="en-GB" dirty="0"/>
          </a:p>
          <a:p>
            <a:pPr algn="l" rtl="0">
              <a:defRPr/>
            </a:pPr>
            <a:r>
              <a:rPr lang="en-GB" b="0" i="0" u="none" baseline="0" dirty="0"/>
              <a:t>Motivation vs. Motiv</a:t>
            </a:r>
          </a:p>
          <a:p>
            <a:pPr algn="l" rtl="0">
              <a:defRPr/>
            </a:pPr>
            <a:r>
              <a:rPr lang="en-GB" dirty="0"/>
              <a:t>Annäherung vs. Vermeidung</a:t>
            </a:r>
          </a:p>
          <a:p>
            <a:pPr algn="l" rtl="0">
              <a:defRPr/>
            </a:pPr>
            <a:r>
              <a:rPr lang="en-GB" dirty="0"/>
              <a:t>Lernziele vs. Leistungsziele</a:t>
            </a:r>
          </a:p>
          <a:p>
            <a:pPr algn="l" rtl="0">
              <a:defRPr/>
            </a:pPr>
            <a:r>
              <a:rPr lang="en-GB" dirty="0"/>
              <a:t>Intrinsische vs. extrinsische Motivation</a:t>
            </a:r>
          </a:p>
          <a:p>
            <a:pPr algn="l" rtl="0">
              <a:defRPr/>
            </a:pPr>
            <a:r>
              <a:rPr lang="en-GB" dirty="0"/>
              <a:t>Attribution</a:t>
            </a:r>
          </a:p>
          <a:p>
            <a:pPr lvl="1">
              <a:defRPr/>
            </a:pPr>
            <a:r>
              <a:rPr lang="en-GB" dirty="0"/>
              <a:t>Internal vs. external</a:t>
            </a:r>
          </a:p>
          <a:p>
            <a:pPr lvl="1">
              <a:defRPr/>
            </a:pPr>
            <a:r>
              <a:rPr lang="en-GB" dirty="0"/>
              <a:t>Stabil vs. variabel</a:t>
            </a:r>
          </a:p>
          <a:p>
            <a:pPr lvl="1">
              <a:defRPr/>
            </a:pPr>
            <a:endParaRPr lang="en-GB" dirty="0"/>
          </a:p>
          <a:p>
            <a:pPr algn="l" rtl="0">
              <a:defRPr/>
            </a:pPr>
            <a:endParaRPr lang="en-GB" b="0" i="0" u="none" baseline="0" dirty="0"/>
          </a:p>
          <a:p>
            <a:pPr algn="l" rtl="0">
              <a:defRPr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78742581-81B1-425F-B25E-3CD197136A05}" type="slidenum">
              <a:rPr/>
              <a:pPr algn="r" rtl="0"/>
              <a:t>2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37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/>
              <a:t>Motivation vs. Motiv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rtl="0"/>
            <a:fld id="{78742581-81B1-425F-B25E-3CD197136A05}" type="slidenum">
              <a:rPr/>
              <a:pPr algn="r" rtl="0"/>
              <a:t>3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1FA2FFD-A671-49C5-AFEC-22D19B60C3D2}"/>
              </a:ext>
            </a:extLst>
          </p:cNvPr>
          <p:cNvSpPr/>
          <p:nvPr/>
        </p:nvSpPr>
        <p:spPr bwMode="auto">
          <a:xfrm>
            <a:off x="4967371" y="3139585"/>
            <a:ext cx="1152128" cy="506461"/>
          </a:xfrm>
          <a:prstGeom prst="rect">
            <a:avLst/>
          </a:prstGeom>
          <a:solidFill>
            <a:srgbClr val="DDDDDD"/>
          </a:solidFill>
          <a:ln w="19050" cap="flat" cmpd="sng" algn="ctr">
            <a:solidFill>
              <a:srgbClr val="FF7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Motivation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24A01E2-DA3A-464F-82A5-AE395DECFE87}"/>
              </a:ext>
            </a:extLst>
          </p:cNvPr>
          <p:cNvSpPr txBox="1"/>
          <p:nvPr/>
        </p:nvSpPr>
        <p:spPr>
          <a:xfrm>
            <a:off x="4644008" y="393305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620BC59-4241-4402-BDB2-B07ADF6FCE7B}"/>
              </a:ext>
            </a:extLst>
          </p:cNvPr>
          <p:cNvSpPr/>
          <p:nvPr/>
        </p:nvSpPr>
        <p:spPr bwMode="auto">
          <a:xfrm>
            <a:off x="856392" y="3139585"/>
            <a:ext cx="1152128" cy="506461"/>
          </a:xfrm>
          <a:prstGeom prst="rect">
            <a:avLst/>
          </a:prstGeom>
          <a:solidFill>
            <a:srgbClr val="DDDDDD"/>
          </a:solidFill>
          <a:ln w="19050" cap="flat" cmpd="sng" algn="ctr">
            <a:solidFill>
              <a:srgbClr val="FF7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Motiv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70AA291-B1E7-4EE6-9C99-4511367161B6}"/>
              </a:ext>
            </a:extLst>
          </p:cNvPr>
          <p:cNvSpPr/>
          <p:nvPr/>
        </p:nvSpPr>
        <p:spPr bwMode="auto">
          <a:xfrm>
            <a:off x="2843808" y="3139586"/>
            <a:ext cx="1152128" cy="506461"/>
          </a:xfrm>
          <a:prstGeom prst="rect">
            <a:avLst/>
          </a:prstGeom>
          <a:solidFill>
            <a:srgbClr val="DDDDDD"/>
          </a:solidFill>
          <a:ln w="19050" cap="flat" cmpd="sng" algn="ctr">
            <a:solidFill>
              <a:srgbClr val="FF7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Situation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4FA9980-FB83-4E2C-BEBD-CD5324CC466B}"/>
              </a:ext>
            </a:extLst>
          </p:cNvPr>
          <p:cNvSpPr/>
          <p:nvPr/>
        </p:nvSpPr>
        <p:spPr bwMode="auto">
          <a:xfrm>
            <a:off x="7163936" y="3140967"/>
            <a:ext cx="1152128" cy="506461"/>
          </a:xfrm>
          <a:prstGeom prst="rect">
            <a:avLst/>
          </a:prstGeom>
          <a:solidFill>
            <a:srgbClr val="DDDDDD"/>
          </a:solidFill>
          <a:ln w="19050" cap="flat" cmpd="sng" algn="ctr">
            <a:solidFill>
              <a:srgbClr val="FF7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Handeln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6319459-0CE6-4B80-A240-395872085916}"/>
              </a:ext>
            </a:extLst>
          </p:cNvPr>
          <p:cNvCxnSpPr>
            <a:stCxn id="9" idx="3"/>
            <a:endCxn id="13" idx="1"/>
          </p:cNvCxnSpPr>
          <p:nvPr/>
        </p:nvCxnSpPr>
        <p:spPr bwMode="auto">
          <a:xfrm>
            <a:off x="6119499" y="3392816"/>
            <a:ext cx="1044437" cy="1382"/>
          </a:xfrm>
          <a:prstGeom prst="straightConnector1">
            <a:avLst/>
          </a:prstGeom>
          <a:solidFill>
            <a:srgbClr val="DDDDDD"/>
          </a:solidFill>
          <a:ln w="19050" cap="flat" cmpd="sng" algn="ctr">
            <a:solidFill>
              <a:srgbClr val="FF7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92DA54AB-AF95-4DC8-8A4A-1E3325F0D394}"/>
              </a:ext>
            </a:extLst>
          </p:cNvPr>
          <p:cNvSpPr txBox="1"/>
          <p:nvPr/>
        </p:nvSpPr>
        <p:spPr>
          <a:xfrm>
            <a:off x="4273861" y="315854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7165608-C8BF-44C2-B62D-BAA2792DB3F3}"/>
              </a:ext>
            </a:extLst>
          </p:cNvPr>
          <p:cNvSpPr txBox="1"/>
          <p:nvPr/>
        </p:nvSpPr>
        <p:spPr>
          <a:xfrm>
            <a:off x="2254286" y="3145533"/>
            <a:ext cx="3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6519A2C-CD61-4DA0-A04E-13BD13CA3277}"/>
              </a:ext>
            </a:extLst>
          </p:cNvPr>
          <p:cNvSpPr txBox="1"/>
          <p:nvPr/>
        </p:nvSpPr>
        <p:spPr>
          <a:xfrm>
            <a:off x="4648479" y="3806615"/>
            <a:ext cx="20714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- aktueller psychischer Prozess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- nicht beobachtbar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- Grund für bestimmtes Verhalten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0C2343E-8F46-4603-BD10-0AE0F362411A}"/>
              </a:ext>
            </a:extLst>
          </p:cNvPr>
          <p:cNvSpPr txBox="1"/>
          <p:nvPr/>
        </p:nvSpPr>
        <p:spPr>
          <a:xfrm>
            <a:off x="323850" y="3809945"/>
            <a:ext cx="22445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- zeitlich überdauerndes Bedürfnis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- nicht beobachtbar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DE" sz="1000" dirty="0">
                <a:solidFill>
                  <a:schemeClr val="bg1"/>
                </a:solidFill>
              </a:rPr>
              <a:t>- Streben nach Leistung, Macht oder</a:t>
            </a:r>
          </a:p>
          <a:p>
            <a:r>
              <a:rPr lang="de-DE" sz="1000" dirty="0">
                <a:solidFill>
                  <a:schemeClr val="bg1"/>
                </a:solidFill>
              </a:rPr>
              <a:t>  sozialem Anschluss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D96ECDC-60BE-4155-A64C-FD396B0D3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4" y="1142844"/>
            <a:ext cx="1276528" cy="191479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A008DEC-5F6E-4D8D-8009-11C6CEFD4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87" y="1828970"/>
            <a:ext cx="1623774" cy="89112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C4B1ED1-A7C5-4803-B9A4-47BC6745B3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64" y="1828970"/>
            <a:ext cx="888280" cy="89112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18CB959-1C87-4EEA-B16A-A4041C497F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37" y="1606356"/>
            <a:ext cx="2078275" cy="1243586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C618097D-3370-4B5A-8A3B-4069A60BF779}"/>
              </a:ext>
            </a:extLst>
          </p:cNvPr>
          <p:cNvSpPr txBox="1"/>
          <p:nvPr/>
        </p:nvSpPr>
        <p:spPr>
          <a:xfrm>
            <a:off x="2714814" y="3803736"/>
            <a:ext cx="1494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- bietet Anreize zur</a:t>
            </a:r>
          </a:p>
          <a:p>
            <a:r>
              <a:rPr lang="de-DE" sz="1000" dirty="0">
                <a:solidFill>
                  <a:schemeClr val="bg1"/>
                </a:solidFill>
              </a:rPr>
              <a:t>  Bedürfnisbefriedigung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EC12D1A-90EB-45B9-BF61-5FA83ACB7D1C}"/>
              </a:ext>
            </a:extLst>
          </p:cNvPr>
          <p:cNvSpPr txBox="1"/>
          <p:nvPr/>
        </p:nvSpPr>
        <p:spPr>
          <a:xfrm>
            <a:off x="6952765" y="3815648"/>
            <a:ext cx="15744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- nach außen sichtbares</a:t>
            </a:r>
          </a:p>
          <a:p>
            <a:r>
              <a:rPr lang="de-DE" sz="1000" dirty="0">
                <a:solidFill>
                  <a:schemeClr val="bg1"/>
                </a:solidFill>
              </a:rPr>
              <a:t>  Verhalten</a:t>
            </a:r>
          </a:p>
          <a:p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2A8372-0A2D-4A61-A3AC-F19A717B7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D3EC0B-F62E-4293-BF84-D01F17C1C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428A2B-522B-44C2-A753-821BE1BE1B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ADB5B7-157F-4409-9F7C-A81631C6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Annäherung vs. Vermeidung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7EB85B-6472-4C3D-8E39-F3DAA5CC09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3212976"/>
            <a:ext cx="7098505" cy="2856748"/>
          </a:xfrm>
        </p:spPr>
        <p:txBody>
          <a:bodyPr>
            <a:normAutofit/>
          </a:bodyPr>
          <a:lstStyle/>
          <a:p>
            <a:r>
              <a:rPr lang="de-DE" sz="1400" dirty="0"/>
              <a:t>Ein Annäherungs-Vermeidungs-Konflikt liegt vor, wenn ein Ziel sowohl positive als auch negative Elemente beinhaltet.</a:t>
            </a:r>
          </a:p>
          <a:p>
            <a:r>
              <a:rPr lang="de-DE" sz="1400" dirty="0"/>
              <a:t>Beispiel Klausur:</a:t>
            </a:r>
          </a:p>
          <a:p>
            <a:r>
              <a:rPr lang="de-DE" sz="1400" dirty="0"/>
              <a:t>Annäherung: Ich lerne, um eine gute Note zu erhalten.</a:t>
            </a:r>
          </a:p>
          <a:p>
            <a:r>
              <a:rPr lang="de-DE" sz="1400" dirty="0"/>
              <a:t>Vermeidung: Ich lerne, um nicht durch die Prüfung zu fallen.</a:t>
            </a:r>
          </a:p>
          <a:p>
            <a:r>
              <a:rPr lang="de-DE" sz="1400" dirty="0"/>
              <a:t>Obwohl beide Arten dem Lernen dienlich sind, unterscheiden sie sich fundamental in den begleiteten Emotionen.</a:t>
            </a:r>
          </a:p>
          <a:p>
            <a:r>
              <a:rPr lang="de-DE" sz="1400" dirty="0"/>
              <a:t>Annäherungsmotivation wird durch Hoffnung gespeist, Vermeidungsmotivation durch Angst.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6C114A-8360-49A6-8F06-FC8A8DEDE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1258311"/>
            <a:ext cx="3228975" cy="18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2A8372-0A2D-4A61-A3AC-F19A717B7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D3EC0B-F62E-4293-BF84-D01F17C1C4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428A2B-522B-44C2-A753-821BE1BE1B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ADB5B7-157F-4409-9F7C-A81631C6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Lernziel vs. Leistungsziel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E7F69C2-3709-4340-9EE6-896747F9B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725" y="1052736"/>
            <a:ext cx="7272485" cy="1296491"/>
          </a:xfrm>
        </p:spPr>
        <p:txBody>
          <a:bodyPr>
            <a:normAutofit/>
          </a:bodyPr>
          <a:lstStyle/>
          <a:p>
            <a:r>
              <a:rPr lang="de-DE" sz="1400" dirty="0"/>
              <a:t>Personen richten ihr Handeln nach Zielen aus.</a:t>
            </a:r>
          </a:p>
          <a:p>
            <a:r>
              <a:rPr lang="de-DE" sz="1400" dirty="0"/>
              <a:t>In der Schule sind zwei Ziele von hoher Relevanz: Lern- vs. Leistungsziele.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F62B2564-E603-4949-817C-CBED5C600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84318"/>
              </p:ext>
            </p:extLst>
          </p:nvPr>
        </p:nvGraphicFramePr>
        <p:xfrm>
          <a:off x="865438" y="2420888"/>
          <a:ext cx="7416824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319056985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1897468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Lernziele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Leistungsziele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32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Das Lernen und die Verbesserung eigener Fähigkeiten stehen im Vordergrund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Das Zeigen eigener Fähigkeiten und Kompetenzen steht im Vordergrund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10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Aufgabenbearbeitung richtet sich nach einer selbstgesetzten Norm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Aufgabenbearbeitung richtet sich nach einer festetablierten Norm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4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Der Stoff soll so gut wie möglich beherrscht werden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Der Stoff soll besser beherrscht werden als andere dies tun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1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Wichtig ist, Verständnis und Einsicht zu erlangen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Wichtig ist, besser als andere zu sein bzw. die eigene Unfähigkeit nicht zu zeigen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8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E42CE-9476-4434-B376-73F6D94D36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5AE5FF-E08C-492B-B7F4-D09487FB13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dirty="0"/>
              <a:t>Professur für Pädagogische Psychologie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55F0F7-B2F5-4AD2-83F6-D3F4C1A4E8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3F6FE82-6F08-4EDE-A98B-14C7A49F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 von Lern- vs. Leistungszielen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9E0204E-C716-4B70-900C-24CA4A6FA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67654"/>
              </p:ext>
            </p:extLst>
          </p:nvPr>
        </p:nvGraphicFramePr>
        <p:xfrm>
          <a:off x="1476000" y="1484784"/>
          <a:ext cx="6264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000">
                  <a:extLst>
                    <a:ext uri="{9D8B030D-6E8A-4147-A177-3AD203B41FA5}">
                      <a16:colId xmlns:a16="http://schemas.microsoft.com/office/drawing/2014/main" val="1983235928"/>
                    </a:ext>
                  </a:extLst>
                </a:gridCol>
                <a:gridCol w="3132000">
                  <a:extLst>
                    <a:ext uri="{9D8B030D-6E8A-4147-A177-3AD203B41FA5}">
                      <a16:colId xmlns:a16="http://schemas.microsoft.com/office/drawing/2014/main" val="3866098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Lernzielstruktur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Leistungszielstruktur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91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dirty="0"/>
                        <a:t>Der Lehrkraft geht es darum, dass…</a:t>
                      </a:r>
                    </a:p>
                    <a:p>
                      <a:pPr marL="0" indent="0">
                        <a:buNone/>
                      </a:pP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dirty="0"/>
                        <a:t>Der Lehrkraft geht es darum, dass…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95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/>
                        <a:t>Schüler gut dazulernen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/>
                        <a:t>Schüler mit guten Leistungen bevorzugt werden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5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/>
                        <a:t>Lerninhalte bestmöglich verstanden werden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/>
                        <a:t>Wettbewerb im Unterricht herrscht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7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/>
                        <a:t>Fehler als Chance zur Verbesserung zu sehen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/>
                        <a:t>Leistungen häufig geprüft werden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25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persönliche Entwicklungen bei Leistungsrückmeldungen dominieren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dirty="0"/>
                        <a:t>soziale Vergleiche bei Leistungsrückmeldungen dominieren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08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23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5F200A-7B33-4A81-A40A-4742B6AA9F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C67BB8-8214-44CC-932D-56BD93B718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B42E74-C9D8-4074-B8C5-ECF1EA242B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3E066B-C723-4ECE-87A4-79998AFA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Intrinsische vs. extrinsische Motivation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7A72782-03BF-4707-94DE-FE799133C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576" y="1412776"/>
            <a:ext cx="3371354" cy="4681537"/>
          </a:xfrm>
        </p:spPr>
        <p:txBody>
          <a:bodyPr>
            <a:normAutofit/>
          </a:bodyPr>
          <a:lstStyle/>
          <a:p>
            <a:r>
              <a:rPr lang="de-DE" sz="1400" b="1" dirty="0"/>
              <a:t>Klassische Sichtweise</a:t>
            </a:r>
          </a:p>
          <a:p>
            <a:pPr marL="0" indent="0">
              <a:buNone/>
            </a:pPr>
            <a:r>
              <a:rPr lang="de-DE" sz="1400" dirty="0"/>
              <a:t>Jede Handlung ist extrinsisch motiviert, da sie von außen durch Anreize der Situation veranlasst wird.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r>
              <a:rPr lang="de-DE" sz="1400" b="1" dirty="0"/>
              <a:t>Modernere Sichtweise</a:t>
            </a:r>
          </a:p>
          <a:p>
            <a:pPr marL="0" indent="0">
              <a:buNone/>
            </a:pPr>
            <a:r>
              <a:rPr lang="de-DE" sz="1400" dirty="0"/>
              <a:t>Handlungen sind intrinsisch motiviert, wenn nicht äußere Anreize, sondern die Tätigkeiten an sich belohnend wirken.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0C007E-5B49-4993-AC8B-FB7118C85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8" y="1412776"/>
            <a:ext cx="2995597" cy="17229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A70D7D-A913-4D36-8486-32494741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76" y="3861048"/>
            <a:ext cx="2966340" cy="20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5F200A-7B33-4A81-A40A-4742B6AA9F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C67BB8-8214-44CC-932D-56BD93B718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B42E74-C9D8-4074-B8C5-ECF1EA242B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3E066B-C723-4ECE-87A4-79998AFA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Fehlvorstellungen zur intrinsischen Motivation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AC89886-91FD-4849-9E9A-4EA060ACB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052737"/>
            <a:ext cx="799256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b="1" dirty="0"/>
              <a:t>Jede Lernhandlung sollte als intrinsisch motivierend empfunden werden.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b="1" dirty="0"/>
              <a:t>Extrinsische Anreize gefährden die intrinsische Motivation</a:t>
            </a:r>
            <a:r>
              <a:rPr lang="de-DE" sz="1400" dirty="0"/>
              <a:t>.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b="1" dirty="0"/>
              <a:t>Lehrkräfte können die intrinsische Motivation der Schülerinnen und Schüler nicht verändern.</a:t>
            </a:r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404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5F200A-7B33-4A81-A40A-4742B6AA9F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 rtl="0"/>
            <a:r>
              <a:rPr lang="en-GB" b="0" i="0" u="none" baseline="0" dirty="0"/>
              <a:t>29.01.2021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C67BB8-8214-44CC-932D-56BD93B718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en-GB" b="0" i="0" u="none" baseline="0" dirty="0"/>
              <a:t>Professur für Pädagogische Psychologie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B42E74-C9D8-4074-B8C5-ECF1EA242B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/>
            <a:fld id="{78742581-81B1-425F-B25E-3CD197136A05}" type="slidenum">
              <a:rPr lang="de-DE" smtClean="0"/>
              <a:pPr algn="l" rtl="0"/>
              <a:t>9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03E066B-C723-4ECE-87A4-79998AFA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Fehlvorstellungen zur intrinsischen Motivation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AC89886-91FD-4849-9E9A-4EA060ACB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052737"/>
            <a:ext cx="799256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b="1" dirty="0"/>
              <a:t>Jede Lernhandlung sollte als intrinsisch motivierend empfunden werden.</a:t>
            </a:r>
          </a:p>
          <a:p>
            <a:pPr marL="0" indent="0">
              <a:buNone/>
            </a:pPr>
            <a:r>
              <a:rPr lang="de-DE" sz="1400" dirty="0"/>
              <a:t>Nein! Es gibt Lernhandlungen, die wenig Freude bereiten. Hier ist es nicht falsch, eine Belohnung für gutes Lernen in Aussicht zu stellen.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b="1" dirty="0"/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457200" indent="-457200">
              <a:buFont typeface="+mj-lt"/>
              <a:buAutoNum type="arabicPeriod"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27836960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Uni allgemein">
  <a:themeElements>
    <a:clrScheme name="Unifarben">
      <a:dk1>
        <a:srgbClr val="7F7F7F"/>
      </a:dk1>
      <a:lt1>
        <a:srgbClr val="FFFFFF"/>
      </a:lt1>
      <a:dk2>
        <a:srgbClr val="4D4D4D"/>
      </a:dk2>
      <a:lt2>
        <a:srgbClr val="E5E5E5"/>
      </a:lt2>
      <a:accent1>
        <a:srgbClr val="F29400"/>
      </a:accent1>
      <a:accent2>
        <a:srgbClr val="E53138"/>
      </a:accent2>
      <a:accent3>
        <a:srgbClr val="BC2A33"/>
      </a:accent3>
      <a:accent4>
        <a:srgbClr val="006039"/>
      </a:accent4>
      <a:accent5>
        <a:srgbClr val="005AA1"/>
      </a:accent5>
      <a:accent6>
        <a:srgbClr val="999F9E"/>
      </a:accent6>
      <a:hlink>
        <a:srgbClr val="F29400"/>
      </a:hlink>
      <a:folHlink>
        <a:srgbClr val="999F9E"/>
      </a:folHlink>
    </a:clrScheme>
    <a:fontScheme name="LehrstuhlInformationsmanageme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hrstuhlInformationsmanageme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stuhlInformationsmanagement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8">
        <a:dk1>
          <a:srgbClr val="4D4D4D"/>
        </a:dk1>
        <a:lt1>
          <a:srgbClr val="FFFFFF"/>
        </a:lt1>
        <a:dk2>
          <a:srgbClr val="000064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9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10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FF7F00"/>
        </a:accent1>
        <a:accent2>
          <a:srgbClr val="FF7F00"/>
        </a:accent2>
        <a:accent3>
          <a:srgbClr val="FFFFFF"/>
        </a:accent3>
        <a:accent4>
          <a:srgbClr val="404040"/>
        </a:accent4>
        <a:accent5>
          <a:srgbClr val="FFC0AA"/>
        </a:accent5>
        <a:accent6>
          <a:srgbClr val="E77200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Vorlage_PhilF_EN</Template>
  <TotalTime>0</TotalTime>
  <Words>925</Words>
  <Application>Microsoft Office PowerPoint</Application>
  <PresentationFormat>Bildschirmpräsentation (4:3)</PresentationFormat>
  <Paragraphs>212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Vorlage Uni allgemein</vt:lpstr>
      <vt:lpstr>PowerPoint-Präsentation</vt:lpstr>
      <vt:lpstr>Überblick</vt:lpstr>
      <vt:lpstr>Motivation vs. Motiv</vt:lpstr>
      <vt:lpstr>Annäherung vs. Vermeidung</vt:lpstr>
      <vt:lpstr>Lernziel vs. Leistungsziel</vt:lpstr>
      <vt:lpstr>Förderung von Lern- vs. Leistungszielen</vt:lpstr>
      <vt:lpstr>Intrinsische vs. extrinsische Motivation</vt:lpstr>
      <vt:lpstr>Fehlvorstellungen zur intrinsischen Motivation</vt:lpstr>
      <vt:lpstr>Fehlvorstellungen zur intrinsischen Motivation</vt:lpstr>
      <vt:lpstr>Fehlvorstellungen zur intrinsischen Motivation</vt:lpstr>
      <vt:lpstr>Fehlvorstellungen zur intrinsischen Motivation</vt:lpstr>
      <vt:lpstr>Attributionen</vt:lpstr>
      <vt:lpstr>Internale vs. externale Attributionen</vt:lpstr>
      <vt:lpstr>Variable vs. stabile Attributionen</vt:lpstr>
      <vt:lpstr>Fazit</vt:lpstr>
      <vt:lpstr>Bitte fragen Sie gerne nach!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Andrew Rink</dc:creator>
  <cp:lastModifiedBy>Urhahne, Detlef</cp:lastModifiedBy>
  <cp:revision>36</cp:revision>
  <cp:lastPrinted>2014-07-28T11:44:42Z</cp:lastPrinted>
  <dcterms:created xsi:type="dcterms:W3CDTF">2019-10-23T09:59:38Z</dcterms:created>
  <dcterms:modified xsi:type="dcterms:W3CDTF">2021-01-25T16:04:02Z</dcterms:modified>
</cp:coreProperties>
</file>